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5" r:id="rId3"/>
    <p:sldId id="258" r:id="rId4"/>
    <p:sldId id="273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15" autoAdjust="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c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xão rect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ângulo rec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Conexão rect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Triângulo rec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Conexão rect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7DC0AC7-5938-4D6F-B4E1-764A5C7AC8D8}" type="datetimeFigureOut">
              <a:rPr lang="pt-PT" smtClean="0"/>
              <a:t>19/09/2019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CC3B12F-AD48-4B9D-8EC8-06355237A463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pt-PT" sz="3200" dirty="0"/>
              <a:t>Princípios fundamentais do procedimento </a:t>
            </a:r>
            <a:r>
              <a:rPr lang="pt-PT" sz="3200" dirty="0" smtClean="0"/>
              <a:t>disciplinar </a:t>
            </a:r>
            <a:r>
              <a:rPr lang="pt-PT" sz="3200" dirty="0"/>
              <a:t>na jurisprudência dos Supremos </a:t>
            </a:r>
            <a:r>
              <a:rPr lang="pt-PT" sz="3200" dirty="0" smtClean="0"/>
              <a:t>Tribunais</a:t>
            </a:r>
            <a:endParaRPr lang="pt-PT" sz="3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pt-PT" sz="1000" dirty="0" smtClean="0"/>
              <a:t>Nuno Coelho</a:t>
            </a:r>
          </a:p>
          <a:p>
            <a:pPr algn="r"/>
            <a:r>
              <a:rPr lang="pt-PT" sz="1000" dirty="0" smtClean="0"/>
              <a:t>Conselho dos Oficiais de Justiça</a:t>
            </a:r>
          </a:p>
          <a:p>
            <a:pPr algn="r"/>
            <a:r>
              <a:rPr lang="pt-PT" sz="1000" dirty="0" smtClean="0"/>
              <a:t>28 </a:t>
            </a:r>
            <a:r>
              <a:rPr lang="pt-PT" sz="1000" smtClean="0"/>
              <a:t>de Junho de 2019 </a:t>
            </a:r>
            <a:endParaRPr lang="pt-PT" sz="1000" dirty="0"/>
          </a:p>
        </p:txBody>
      </p:sp>
    </p:spTree>
    <p:extLst>
      <p:ext uri="{BB962C8B-B14F-4D97-AF65-F5344CB8AC3E}">
        <p14:creationId xmlns:p14="http://schemas.microsoft.com/office/powerpoint/2010/main" val="318830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Administrativo de 8 de Julho de 2004</a:t>
            </a:r>
            <a:r>
              <a:rPr lang="pt-PT" dirty="0"/>
              <a:t>:</a:t>
            </a:r>
          </a:p>
          <a:p>
            <a:pPr marL="0" indent="0" algn="just">
              <a:buNone/>
            </a:pPr>
            <a:r>
              <a:rPr lang="pt-PT" dirty="0"/>
              <a:t>I - A sentença penal absolutória baseada na falta de prova dos factos imputados ao arguido, não prejudica, em princípio, a censura feita, com base em idênticos factos que se provaram em processo disciplinar .</a:t>
            </a:r>
          </a:p>
          <a:p>
            <a:pPr marL="0" indent="0" algn="just">
              <a:buNone/>
            </a:pPr>
            <a:r>
              <a:rPr lang="pt-PT" dirty="0" smtClean="0"/>
              <a:t>Com </a:t>
            </a:r>
            <a:r>
              <a:rPr lang="pt-PT" dirty="0"/>
              <a:t>efeito, o procedimento disciplinar é independente e autónomo do processo criminal, sendo diferentes os pressupostos da respectiva responsabilidade e diversa a natureza e finalidade das sanções aplicadas naqueles processos</a:t>
            </a:r>
            <a:r>
              <a:rPr lang="pt-PT" dirty="0" smtClean="0"/>
              <a:t>.</a:t>
            </a:r>
          </a:p>
          <a:p>
            <a:pPr marL="0" indent="0" algn="just">
              <a:buNone/>
            </a:pPr>
            <a:r>
              <a:rPr lang="pt-PT" dirty="0" smtClean="0"/>
              <a:t>A </a:t>
            </a:r>
            <a:r>
              <a:rPr lang="pt-PT" dirty="0"/>
              <a:t>decisão penal absolutória a que o recorrente se reporta no seu pedido de revisão do processo disciplinar não é idónea para o legitimar, uma vez que ela não é susceptível de demonstrar a inexistência dos factos que determinaram a aplicação da pena disciplinar, não bastando, para o efeito, que nela se tenham dado por não provados alguns daqueles factos).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15 de Junho de 2004:</a:t>
            </a:r>
            <a:endParaRPr lang="pt-PT" dirty="0"/>
          </a:p>
          <a:p>
            <a:pPr marL="0" indent="0" algn="just">
              <a:buNone/>
            </a:pPr>
            <a:r>
              <a:rPr lang="pt-PT" dirty="0"/>
              <a:t>A sentença penal absolutória baseada na falta de prova dos factos imputados ao arguido não prejudica, em princípio, a censura feita com base em idênticos factos que se provaram em processo disciplinar; com efeito, o procedimento disciplinar é independente e autónomo do processo criminal, sendo diferentes os pressupostos da respectiva responsabilidade e diversa a natureza e finalidade das sanções aplicadas naqueles processos.  </a:t>
            </a:r>
          </a:p>
          <a:p>
            <a:pPr marL="0" indent="0" algn="just">
              <a:buNone/>
            </a:pPr>
            <a:r>
              <a:rPr lang="pt-PT" dirty="0" smtClean="0"/>
              <a:t>A </a:t>
            </a:r>
            <a:r>
              <a:rPr lang="pt-PT" dirty="0"/>
              <a:t>independência dos dois procedimentos conduz à independência na aplicação das penas, não constituindo violação da regra non bis in idem a punição do mesmo facto nas duas jurisdições; se, em processo disciplinar, se derem como provados factos que a sentença penal considerou não provados, esta decisão não prevalece sobre aquela.)  </a:t>
            </a:r>
          </a:p>
          <a:p>
            <a:pPr marL="0" indent="0" algn="just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Princípio da autonomia do procedimento disciplinar</a:t>
            </a:r>
          </a:p>
        </p:txBody>
      </p:sp>
    </p:spTree>
    <p:extLst>
      <p:ext uri="{BB962C8B-B14F-4D97-AF65-F5344CB8AC3E}">
        <p14:creationId xmlns:p14="http://schemas.microsoft.com/office/powerpoint/2010/main" val="294839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PT" b="1" dirty="0"/>
              <a:t>Acórdão do Supremo Tribunal de Justiça de 21 de Março de 2006</a:t>
            </a:r>
            <a:r>
              <a:rPr lang="pt-PT" dirty="0"/>
              <a:t>: </a:t>
            </a:r>
          </a:p>
          <a:p>
            <a:pPr marL="0" indent="0" algn="just">
              <a:buNone/>
            </a:pPr>
            <a:r>
              <a:rPr lang="pt-PT" dirty="0"/>
              <a:t>No exercício do poder disciplinar não há o dever de perseguir disciplinarmente todas as infracções, vigorando antes o princípio da oportunidade, que leva a perseguir as infracções consideradas mais graves, segundo o interesse público, deixando de lado as tidas por simples bagatelas disciplinares, designadamente no que tange à repercussão na dignidade e independência da função judicial. 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Princípio da oportunidade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3963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31 de Março de </a:t>
            </a:r>
            <a:r>
              <a:rPr lang="pt-PT" b="1" dirty="0" smtClean="0"/>
              <a:t>2016</a:t>
            </a:r>
            <a:r>
              <a:rPr lang="pt-PT" dirty="0" smtClean="0"/>
              <a:t> </a:t>
            </a:r>
            <a:endParaRPr lang="pt-PT" dirty="0"/>
          </a:p>
          <a:p>
            <a:pPr marL="0" indent="0" algn="just">
              <a:buNone/>
            </a:pPr>
            <a:r>
              <a:rPr lang="pt-PT" dirty="0"/>
              <a:t>O princípio da decisão não demanda que a administração tome posição sobre todos os raciocínios, argumentos, razões, considerações ou pressupostos - que, podem, na terminologia corrente, até ser tidos como "questões" - empregues pelos particulares para sustentar a sua pretensão mas apenas sobre as questões por esta suscitadas.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19 de Setembro de 2012</a:t>
            </a:r>
            <a:r>
              <a:rPr lang="pt-PT" b="1" dirty="0" smtClean="0"/>
              <a:t>:</a:t>
            </a:r>
            <a:endParaRPr lang="pt-PT" b="1" dirty="0"/>
          </a:p>
          <a:p>
            <a:pPr marL="0" indent="0" algn="just">
              <a:buNone/>
            </a:pPr>
            <a:r>
              <a:rPr lang="pt-PT" dirty="0"/>
              <a:t>Ao escusar-se a decidir o requerimento em que a recorrente invocava a prescrição das infracções disciplinares que lhe eram imputadas, com o argumento formal de que a questão devia ter sido suscitada no âmbito do recurso já interposto para o STJ, o CSM violou o princípio da decisão e concomitantemente o disposto no </a:t>
            </a:r>
            <a:r>
              <a:rPr lang="pt-PT" dirty="0" err="1"/>
              <a:t>art</a:t>
            </a:r>
            <a:r>
              <a:rPr lang="pt-PT" dirty="0"/>
              <a:t>. 9.º do CPA.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Princípio da decisão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0778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16 de Maio de 2018:</a:t>
            </a:r>
          </a:p>
          <a:p>
            <a:pPr marL="0" indent="0" algn="just">
              <a:buNone/>
            </a:pPr>
            <a:r>
              <a:rPr lang="pt-PT" dirty="0"/>
              <a:t>Tendo a recorrente deduzido, na contestação, um pedido expresso de suspensão da execução da sanção que lhe vier a ser aplicada e não tendo a decisão impugnada, ainda que implicitamente, equacionado tal pedido ocorre omissão de pronúncia (</a:t>
            </a:r>
            <a:r>
              <a:rPr lang="pt-PT" dirty="0" err="1"/>
              <a:t>arts</a:t>
            </a:r>
            <a:r>
              <a:rPr lang="pt-PT" dirty="0"/>
              <a:t>. 13.º e 94.º, ambos do CPA), já que tal pedido integra o conceito de questão por ser passível de ser autonomizada e cindível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9 de Julho de 2015:</a:t>
            </a:r>
            <a:r>
              <a:rPr lang="pt-PT" dirty="0"/>
              <a:t> </a:t>
            </a:r>
          </a:p>
          <a:p>
            <a:pPr marL="0" indent="0" algn="just">
              <a:buNone/>
            </a:pPr>
            <a:r>
              <a:rPr lang="pt-PT" dirty="0"/>
              <a:t>Inexiste, no processo disciplinar, o poder/dever de suspensão da execução da pena (na medida em que corresponde ao exercício de um poder discricionário), pelo que a administração não está vinculada a pronunciar-se sobre essa matéria.    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Princípio da decisão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6798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t-PT" b="1" dirty="0"/>
              <a:t>Acórdão do Supremo Tribunal Administrativo de 2 de Abril de 2009</a:t>
            </a:r>
            <a:r>
              <a:rPr lang="pt-PT" dirty="0"/>
              <a:t>:</a:t>
            </a:r>
          </a:p>
          <a:p>
            <a:pPr marL="0" indent="0">
              <a:buNone/>
            </a:pPr>
            <a:r>
              <a:rPr lang="pt-PT" dirty="0" smtClean="0"/>
              <a:t>Sabendo-se </a:t>
            </a:r>
            <a:r>
              <a:rPr lang="pt-PT" dirty="0"/>
              <a:t>que a revogação dos actos administrativos corresponde sempre ao exercício de poderes discricionários, não podia impender sobre o </a:t>
            </a:r>
            <a:r>
              <a:rPr lang="pt-PT" dirty="0" err="1"/>
              <a:t>CSMP</a:t>
            </a:r>
            <a:r>
              <a:rPr lang="pt-PT" dirty="0"/>
              <a:t> o dever legal de se pronunciar sobre a ocorrência daquela prescrição; pois, se acaso afirmássemos a existência desse dever, negaríamos simultaneamente ao </a:t>
            </a:r>
            <a:r>
              <a:rPr lang="pt-PT" dirty="0" err="1"/>
              <a:t>CSMP</a:t>
            </a:r>
            <a:r>
              <a:rPr lang="pt-PT" dirty="0"/>
              <a:t> a liberdade, atrás aceite, e que ademais incidia sobre o próprio «</a:t>
            </a:r>
            <a:r>
              <a:rPr lang="pt-PT" dirty="0" err="1"/>
              <a:t>an</a:t>
            </a:r>
            <a:r>
              <a:rPr lang="pt-PT" dirty="0"/>
              <a:t>» da conduta, de revogar ou não revogar o acto punitivo anterior. </a:t>
            </a:r>
            <a:r>
              <a:rPr lang="pt-PT" dirty="0" smtClean="0"/>
              <a:t>Donde se segue a impossibilidade de ocorrência do vício em apreço.</a:t>
            </a:r>
            <a:endParaRPr lang="pt-PT" dirty="0"/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Princípio da decisão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9370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Administrativo de 28 de Junho de 2011:</a:t>
            </a:r>
            <a:endParaRPr lang="pt-PT" dirty="0"/>
          </a:p>
          <a:p>
            <a:pPr marL="0" indent="0" algn="just">
              <a:buNone/>
            </a:pPr>
            <a:r>
              <a:rPr lang="pt-PT" dirty="0" smtClean="0"/>
              <a:t>No </a:t>
            </a:r>
            <a:r>
              <a:rPr lang="pt-PT" dirty="0"/>
              <a:t>âmbito do processo disciplinar vigora o princípio da presunção da inocência do arguido, acolhido no </a:t>
            </a:r>
            <a:r>
              <a:rPr lang="pt-PT" dirty="0" err="1"/>
              <a:t>art</a:t>
            </a:r>
            <a:r>
              <a:rPr lang="pt-PT" dirty="0"/>
              <a:t>. 32º/2 da </a:t>
            </a:r>
            <a:r>
              <a:rPr lang="pt-PT" dirty="0" err="1"/>
              <a:t>CRP</a:t>
            </a:r>
            <a:r>
              <a:rPr lang="pt-PT" dirty="0"/>
              <a:t>.</a:t>
            </a:r>
          </a:p>
          <a:p>
            <a:pPr marL="0" indent="0" algn="just">
              <a:buNone/>
            </a:pPr>
            <a:r>
              <a:rPr lang="pt-PT" dirty="0" smtClean="0"/>
              <a:t>No </a:t>
            </a:r>
            <a:r>
              <a:rPr lang="pt-PT" dirty="0"/>
              <a:t>caso de um </a:t>
            </a:r>
            <a:r>
              <a:rPr lang="pt-PT" i="1" dirty="0"/>
              <a:t>non </a:t>
            </a:r>
            <a:r>
              <a:rPr lang="pt-PT" i="1" dirty="0" err="1"/>
              <a:t>liquet</a:t>
            </a:r>
            <a:r>
              <a:rPr lang="pt-PT" i="1" dirty="0"/>
              <a:t> </a:t>
            </a:r>
            <a:r>
              <a:rPr lang="pt-PT" dirty="0"/>
              <a:t>em matéria probatória, no processo disciplinar, funciona o princípio </a:t>
            </a:r>
            <a:r>
              <a:rPr lang="pt-PT" i="1" dirty="0"/>
              <a:t>in </a:t>
            </a:r>
            <a:r>
              <a:rPr lang="pt-PT" i="1" dirty="0" err="1"/>
              <a:t>dubio</a:t>
            </a:r>
            <a:r>
              <a:rPr lang="pt-PT" i="1" dirty="0"/>
              <a:t> pro </a:t>
            </a:r>
            <a:r>
              <a:rPr lang="pt-PT" i="1" dirty="0" err="1"/>
              <a:t>reo</a:t>
            </a:r>
            <a:r>
              <a:rPr lang="pt-PT" dirty="0"/>
              <a:t>.</a:t>
            </a:r>
          </a:p>
          <a:p>
            <a:pPr marL="0" indent="0" algn="just">
              <a:buNone/>
            </a:pPr>
            <a:r>
              <a:rPr lang="pt-PT" dirty="0" smtClean="0"/>
              <a:t>A </a:t>
            </a:r>
            <a:r>
              <a:rPr lang="pt-PT" dirty="0"/>
              <a:t>prova coligida no processo disciplinar tem que legitimar uma convicção segura da materialidade dos factos imputados ao arguido, para além de toda a dúvida razoável.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pt-PT" b="1" dirty="0"/>
              <a:t>Acórdão do Supremo Tribunal de Justiça de 22 de Fevereiro de 2017:</a:t>
            </a:r>
          </a:p>
          <a:p>
            <a:pPr marL="0" indent="0" algn="just">
              <a:buNone/>
            </a:pPr>
            <a:r>
              <a:rPr lang="pt-PT" dirty="0" smtClean="0"/>
              <a:t>O </a:t>
            </a:r>
            <a:r>
              <a:rPr lang="pt-PT" dirty="0"/>
              <a:t>princípio político-jurídico da presunção de inocência, contido no </a:t>
            </a:r>
            <a:r>
              <a:rPr lang="pt-PT" dirty="0" err="1"/>
              <a:t>art</a:t>
            </a:r>
            <a:r>
              <a:rPr lang="pt-PT" dirty="0"/>
              <a:t>. 32.º, n.º 2, da </a:t>
            </a:r>
            <a:r>
              <a:rPr lang="pt-PT" dirty="0" err="1"/>
              <a:t>CRP</a:t>
            </a:r>
            <a:r>
              <a:rPr lang="pt-PT" dirty="0"/>
              <a:t> tem aplicação no âmbito disciplinar e significa que um </a:t>
            </a:r>
            <a:r>
              <a:rPr lang="pt-PT" i="1" dirty="0"/>
              <a:t>non </a:t>
            </a:r>
            <a:r>
              <a:rPr lang="pt-PT" i="1" dirty="0" err="1"/>
              <a:t>liquet</a:t>
            </a:r>
            <a:r>
              <a:rPr lang="pt-PT" i="1" dirty="0"/>
              <a:t> </a:t>
            </a:r>
            <a:r>
              <a:rPr lang="pt-PT" dirty="0"/>
              <a:t>na questão da prova tem de ser sempre valorado a favor do arguido. O princípio in </a:t>
            </a:r>
            <a:r>
              <a:rPr lang="pt-PT" dirty="0" err="1"/>
              <a:t>dubio</a:t>
            </a:r>
            <a:r>
              <a:rPr lang="pt-PT" dirty="0"/>
              <a:t> pro </a:t>
            </a:r>
            <a:r>
              <a:rPr lang="pt-PT" dirty="0" err="1"/>
              <a:t>reo</a:t>
            </a:r>
            <a:r>
              <a:rPr lang="pt-PT" dirty="0"/>
              <a:t>, aplica-se não apenas aos elementos fundamentadores e agravantes da incriminação, mas também às causas de exclusão da ilicitude, de exclusão da culpa e de exclusão da pena, bem como às circunstâncias atenuantes, sejam elas modificativas ou simplesmente gerais. 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Princípio da presunção de inocência –</a:t>
            </a:r>
            <a:r>
              <a:rPr lang="pt-PT" i="1" dirty="0" smtClean="0"/>
              <a:t>in </a:t>
            </a:r>
            <a:r>
              <a:rPr lang="pt-PT" i="1" dirty="0" err="1" smtClean="0"/>
              <a:t>dubio</a:t>
            </a:r>
            <a:r>
              <a:rPr lang="pt-PT" i="1" dirty="0" smtClean="0"/>
              <a:t> pro </a:t>
            </a:r>
            <a:r>
              <a:rPr lang="pt-PT" i="1" dirty="0" err="1" smtClean="0"/>
              <a:t>reo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78310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t-PT" b="1" dirty="0"/>
              <a:t>Acórdão do Supremo Tribunal de Justiça de 8 de Outubro de 2002</a:t>
            </a:r>
            <a:r>
              <a:rPr lang="pt-PT" dirty="0"/>
              <a:t>:</a:t>
            </a:r>
          </a:p>
          <a:p>
            <a:pPr marL="0" indent="0" algn="just">
              <a:buNone/>
            </a:pPr>
            <a:r>
              <a:rPr lang="pt-PT" dirty="0"/>
              <a:t>A suspensão preventiva de magistrado arguido em processo disciplinar não ofende o conteúdo essencial das garantias constitucionais da inamovibilidade e da presunção de inocência. 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Princípio da presunção de inocência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4188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Administrativo de 30 de Outubro de 2014:</a:t>
            </a:r>
            <a:endParaRPr lang="pt-PT" dirty="0"/>
          </a:p>
          <a:p>
            <a:pPr marL="0" indent="0" algn="just">
              <a:buNone/>
            </a:pPr>
            <a:r>
              <a:rPr lang="pt-PT" dirty="0"/>
              <a:t>É nulo, por violação do princípio “</a:t>
            </a:r>
            <a:r>
              <a:rPr lang="pt-PT" dirty="0" err="1"/>
              <a:t>ne</a:t>
            </a:r>
            <a:r>
              <a:rPr lang="pt-PT" dirty="0"/>
              <a:t> bis in idem”, o acto punitivo que, embora sob diferente qualificação puna o arguido pelos mesmos factos por que ele já fora perseguido e sancionado noutro processo disciplinar. </a:t>
            </a:r>
          </a:p>
          <a:p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pt-PT" b="1" dirty="0"/>
              <a:t>Acórdão do Supremo Tribunal de Justiça de 23 de Junho de 2016</a:t>
            </a:r>
            <a:r>
              <a:rPr lang="pt-PT" b="1" dirty="0" smtClean="0"/>
              <a:t>:</a:t>
            </a:r>
            <a:endParaRPr lang="pt-PT" dirty="0"/>
          </a:p>
          <a:p>
            <a:pPr marL="0" indent="0">
              <a:buNone/>
            </a:pPr>
            <a:r>
              <a:rPr lang="pt-PT" dirty="0" smtClean="0"/>
              <a:t>Dado </a:t>
            </a:r>
            <a:r>
              <a:rPr lang="pt-PT" dirty="0"/>
              <a:t>que a deliberação recorrida, a propósito de ponderação da aptidão da recorrente para o exercício de funções, procedeu à recuperação de factos já apreciados e censurados – e não correspondendo os mesmos a antecedente disciplinar – usando-os para valorar e punir a recorrente, é de considerar que estamos perante uma violação do princípio «non bis in idem». </a:t>
            </a:r>
            <a:r>
              <a:rPr lang="pt-PT" dirty="0" smtClean="0"/>
              <a:t>A </a:t>
            </a:r>
            <a:r>
              <a:rPr lang="pt-PT" dirty="0"/>
              <a:t>deliberação </a:t>
            </a:r>
            <a:r>
              <a:rPr lang="pt-PT" dirty="0" smtClean="0"/>
              <a:t>recorrida feriu </a:t>
            </a:r>
            <a:r>
              <a:rPr lang="pt-PT" dirty="0"/>
              <a:t>o princípio non bis in </a:t>
            </a:r>
            <a:r>
              <a:rPr lang="pt-PT" dirty="0" smtClean="0"/>
              <a:t>idem e </a:t>
            </a:r>
            <a:r>
              <a:rPr lang="pt-PT" dirty="0"/>
              <a:t>ofendeu o conteúdo essencial de um direito fundamental da recorrente e, em virtude disso, é </a:t>
            </a:r>
            <a:r>
              <a:rPr lang="pt-PT" dirty="0" smtClean="0"/>
              <a:t>nula. </a:t>
            </a:r>
            <a:endParaRPr lang="pt-PT" dirty="0"/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Princípio </a:t>
            </a:r>
            <a:r>
              <a:rPr lang="pt-PT" i="1" dirty="0" smtClean="0"/>
              <a:t>non bis in idem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48384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Administrativo de 8 de Maio de 1990</a:t>
            </a:r>
            <a:r>
              <a:rPr lang="pt-PT" dirty="0"/>
              <a:t>:</a:t>
            </a:r>
          </a:p>
          <a:p>
            <a:pPr marL="0" indent="0" algn="just">
              <a:buNone/>
            </a:pPr>
            <a:r>
              <a:rPr lang="pt-PT" dirty="0" smtClean="0"/>
              <a:t> </a:t>
            </a:r>
            <a:r>
              <a:rPr lang="pt-PT" dirty="0"/>
              <a:t>O principio geral da aplicação da lei mais favorável vale de pleno no processo disciplinar e abrange as normas sobre prescrição do procedimento disciplinar.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05 de Julho de </a:t>
            </a:r>
            <a:r>
              <a:rPr lang="pt-PT" b="1" dirty="0" smtClean="0"/>
              <a:t>2012</a:t>
            </a:r>
            <a:r>
              <a:rPr lang="pt-PT" dirty="0" smtClean="0"/>
              <a:t>:</a:t>
            </a:r>
          </a:p>
          <a:p>
            <a:pPr marL="0" indent="0" algn="just">
              <a:buNone/>
            </a:pPr>
            <a:r>
              <a:rPr lang="pt-PT" dirty="0" smtClean="0"/>
              <a:t>No </a:t>
            </a:r>
            <a:r>
              <a:rPr lang="pt-PT" dirty="0"/>
              <a:t>âmbito do </a:t>
            </a:r>
            <a:r>
              <a:rPr lang="pt-PT" dirty="0" err="1"/>
              <a:t>EDFAACRL</a:t>
            </a:r>
            <a:r>
              <a:rPr lang="pt-PT" dirty="0"/>
              <a:t> era de 3 meses o prazo para, após ter conhecimento da </a:t>
            </a:r>
            <a:r>
              <a:rPr lang="pt-PT" dirty="0" err="1"/>
              <a:t>infração</a:t>
            </a:r>
            <a:r>
              <a:rPr lang="pt-PT" dirty="0"/>
              <a:t>, o CSM instaurar procedimento disciplinar. Por sua vez, nos termos do </a:t>
            </a:r>
            <a:r>
              <a:rPr lang="pt-PT" dirty="0" err="1"/>
              <a:t>EDTFP</a:t>
            </a:r>
            <a:r>
              <a:rPr lang="pt-PT" dirty="0"/>
              <a:t> tal prazo é de 30 dias. Sendo assim, face às disposições referidas, temos que </a:t>
            </a:r>
            <a:r>
              <a:rPr lang="pt-PT" u="sng" dirty="0"/>
              <a:t>o regime mais favorável à arguida</a:t>
            </a:r>
            <a:r>
              <a:rPr lang="pt-PT" dirty="0"/>
              <a:t> é o de este último Estatuto, ou seja, o CSM tinha de instaurar o procedimento disciplinar no prazo de 30 dias após ter conhecimento da ou das </a:t>
            </a:r>
            <a:r>
              <a:rPr lang="pt-PT" dirty="0" err="1"/>
              <a:t>infrações</a:t>
            </a:r>
            <a:r>
              <a:rPr lang="pt-PT" dirty="0"/>
              <a:t> atribuídas à recorrente.  .  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Princípio da aplicação da lei mais favorável ao agente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4821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26 de Fevereiro de 2014</a:t>
            </a:r>
            <a:r>
              <a:rPr lang="pt-PT" dirty="0" smtClean="0"/>
              <a:t>:</a:t>
            </a:r>
          </a:p>
          <a:p>
            <a:pPr marL="0" indent="0" algn="just">
              <a:buNone/>
            </a:pP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>O </a:t>
            </a:r>
            <a:r>
              <a:rPr lang="pt-PT" dirty="0" err="1"/>
              <a:t>art</a:t>
            </a:r>
            <a:r>
              <a:rPr lang="pt-PT" dirty="0"/>
              <a:t>. 82.º do </a:t>
            </a:r>
            <a:r>
              <a:rPr lang="pt-PT" dirty="0" err="1"/>
              <a:t>EMJ</a:t>
            </a:r>
            <a:r>
              <a:rPr lang="pt-PT" dirty="0"/>
              <a:t> define infracção disciplinar com uma amplitude e fluidez aberta, onde cabe uma vasta pluralidade de situações factuais, embora a lei tenha gizado, de forma tão concreta quanto possível, alguns deveres especiais dos juízes, sendo certo que lhes é aplicável subsidiariamente a legislação disciplinar dos restantes funcionários do Estado</a:t>
            </a:r>
            <a:r>
              <a:rPr lang="pt-PT" dirty="0" smtClean="0"/>
              <a:t>.</a:t>
            </a:r>
          </a:p>
          <a:p>
            <a:pPr marL="0" indent="0" algn="just">
              <a:buNone/>
            </a:pPr>
            <a:r>
              <a:rPr lang="pt-PT" dirty="0" smtClean="0"/>
              <a:t> </a:t>
            </a:r>
            <a:r>
              <a:rPr lang="pt-PT" dirty="0"/>
              <a:t>Tal não significa que a subsunção dos factos na previsão normativa disciplinar possa ser arbitrária e sem critérios pré-definidos, posto que o princípio da legalidade não está ausente do direito disciplinar, devendo verificar-se a existência de todos os pressupostos de punição da infracção disciplinar, tais como a acção lato </a:t>
            </a:r>
            <a:r>
              <a:rPr lang="pt-PT" dirty="0" err="1"/>
              <a:t>sensu</a:t>
            </a:r>
            <a:r>
              <a:rPr lang="pt-PT" dirty="0"/>
              <a:t> (abrangendo o comportamento activo e omissivo), a ilicitude, a culpa e a punibilidade da conduta, assim como o status do próprio agente que terá de estar sujeito à responsabilidade disciplinar. 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pt-PT" b="1" dirty="0"/>
              <a:t>Acórdão do Supremo Tribunal Administrativo de 11 de Julho de 1996: </a:t>
            </a:r>
          </a:p>
          <a:p>
            <a:pPr marL="0" indent="0" algn="just">
              <a:buNone/>
            </a:pPr>
            <a:r>
              <a:rPr lang="pt-PT" dirty="0" smtClean="0"/>
              <a:t>Ao </a:t>
            </a:r>
            <a:r>
              <a:rPr lang="pt-PT" dirty="0"/>
              <a:t>proceder à qualificação jurídica dos factos apurados em sede do processo disciplinar a Administração não actua no exercício de poderes discricionários.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Princípio da legalidade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9191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pt-PT" b="1" dirty="0" smtClean="0"/>
              <a:t>Acórdão </a:t>
            </a:r>
            <a:r>
              <a:rPr lang="pt-PT" b="1" dirty="0"/>
              <a:t>do Supremo Tribunal de Justiça de 25 de Outubro de </a:t>
            </a:r>
            <a:r>
              <a:rPr lang="pt-PT" b="1" dirty="0" smtClean="0"/>
              <a:t>2017</a:t>
            </a:r>
            <a:endParaRPr lang="pt-PT" dirty="0" smtClean="0"/>
          </a:p>
          <a:p>
            <a:pPr marL="0" indent="0" algn="just">
              <a:buNone/>
            </a:pPr>
            <a:r>
              <a:rPr lang="pt-PT" dirty="0" smtClean="0"/>
              <a:t>Extrair </a:t>
            </a:r>
            <a:r>
              <a:rPr lang="pt-PT" dirty="0"/>
              <a:t>a mesma consequência disciplinar para sancionar, de igual feição, atrasos registados em 93 processos e delongas ocorridas em 562 processos, evidencia, não obstante o antecedente </a:t>
            </a:r>
            <a:r>
              <a:rPr lang="pt-PT" dirty="0" smtClean="0"/>
              <a:t>disciplinar, </a:t>
            </a:r>
            <a:r>
              <a:rPr lang="pt-PT" dirty="0"/>
              <a:t>a desadequação da sanção concretamente aplicada, o que constitui uma infracção ao princípio da proporcionalidade e implica a anulação da deliberação. 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pt-PT" b="1" dirty="0"/>
              <a:t>Acórdão do Supremo Tribunal Administrativo de 31 de Maio de 2001 </a:t>
            </a:r>
            <a:endParaRPr lang="pt-PT" b="1" dirty="0" smtClean="0"/>
          </a:p>
          <a:p>
            <a:pPr marL="0" indent="0" algn="just">
              <a:buNone/>
            </a:pPr>
            <a:r>
              <a:rPr lang="pt-PT" dirty="0" smtClean="0"/>
              <a:t>Em </a:t>
            </a:r>
            <a:r>
              <a:rPr lang="pt-PT" dirty="0"/>
              <a:t>sede das penas disciplinares, o princípio da proporcionalidade postula a adequação da pena imposta à gravidade dos factos apurados. A medida punitiva a aplicar deverá assim, ser aquela que, sendo idónea aos fins a atingir se apresente como menos gravosa para o arguido.</a:t>
            </a:r>
          </a:p>
          <a:p>
            <a:pPr marL="0" indent="0" algn="just">
              <a:buNone/>
            </a:pPr>
            <a:r>
              <a:rPr lang="pt-PT" dirty="0" smtClean="0"/>
              <a:t>Pode</a:t>
            </a:r>
            <a:r>
              <a:rPr lang="pt-PT" dirty="0"/>
              <a:t>, a este propósito, falar-se do princípio da intervenção mínima, necessariamente ligada ao princípio do "favor </a:t>
            </a:r>
            <a:r>
              <a:rPr lang="pt-PT" dirty="0" err="1"/>
              <a:t>libertatis</a:t>
            </a:r>
            <a:r>
              <a:rPr lang="pt-PT" dirty="0"/>
              <a:t>", que deve levar a administração a escolher de entre as medidas que satisfaçam igualmente o interesse público, a que se configure como menos lesiva.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Princípio da proporcionalidade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142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109728" indent="0" fontAlgn="base">
              <a:buNone/>
            </a:pPr>
            <a:r>
              <a:rPr lang="pt-PT" b="1" dirty="0"/>
              <a:t>Acórdão do Supremo Tribunal de Justiça de 18 de Outubro de 2012:</a:t>
            </a:r>
            <a:r>
              <a:rPr lang="en-US" dirty="0"/>
              <a:t>​</a:t>
            </a:r>
          </a:p>
          <a:p>
            <a:pPr marL="109728" indent="0" fontAlgn="base">
              <a:buNone/>
            </a:pPr>
            <a:r>
              <a:rPr lang="pt-PT" dirty="0" smtClean="0"/>
              <a:t>É </a:t>
            </a:r>
            <a:r>
              <a:rPr lang="pt-PT" dirty="0"/>
              <a:t>de acolher a pretensão de impugnação do acto, sempre que à factualidade fixada for dado um relevo ostensivamente desadequado, traduzido na punição, na escolha e medida da sanção aplicada. Essa desadequação ostensiva surgirá, sempre que o tribunal conclua que  tenha ocorrido a utilização de critérios estranhamente exigentes, ou a violação grosseira de princípios que devem reger a actividade administrativa em matéria disciplinar.</a:t>
            </a:r>
          </a:p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109728" indent="0" fontAlgn="base">
              <a:buNone/>
            </a:pPr>
            <a:r>
              <a:rPr lang="pt-PT" b="1" dirty="0" smtClean="0"/>
              <a:t>Acórdão </a:t>
            </a:r>
            <a:r>
              <a:rPr lang="pt-PT" b="1" dirty="0"/>
              <a:t>do Supremo Tribunal Administrativo de 19 de Março de 1999:</a:t>
            </a:r>
            <a:r>
              <a:rPr lang="pt-PT" dirty="0"/>
              <a:t>​</a:t>
            </a:r>
          </a:p>
          <a:p>
            <a:pPr marL="109728" indent="0" fontAlgn="base">
              <a:buNone/>
            </a:pPr>
            <a:r>
              <a:rPr lang="pt-PT" dirty="0"/>
              <a:t>Excedendo a aplicada pena de demissão, manifestamente, a gravidade da falta cometida, há erro manifesto por parte da autoridade que exerceu o poder punitivo, com ofensa do princípio da proporcionalidade.</a:t>
            </a:r>
          </a:p>
          <a:p>
            <a:pPr marL="109728" indent="0">
              <a:buNone/>
            </a:pPr>
            <a:endParaRPr lang="pt-PT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Princípio da proporcionalidade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4203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08 de Maio de 2013</a:t>
            </a:r>
            <a:r>
              <a:rPr lang="pt-PT" dirty="0"/>
              <a:t>: </a:t>
            </a:r>
            <a:endParaRPr lang="pt-PT" dirty="0" smtClean="0"/>
          </a:p>
          <a:p>
            <a:pPr marL="0" indent="0" algn="just">
              <a:buNone/>
            </a:pPr>
            <a:r>
              <a:rPr lang="pt-PT" dirty="0" smtClean="0"/>
              <a:t>O </a:t>
            </a:r>
            <a:r>
              <a:rPr lang="pt-PT" dirty="0"/>
              <a:t>abandono da sala, aquando da tomada da deliberação recorrida, por um dos membros do CSM é irrelevante para fundar a violação do direito a um processo equitativo e do princípio da imparcialidade, se estava preenchido o quórum de funcionamento do órgão e não se formulou qualquer pedido de escusa, não tendo a recorrente o poder de exigir àquele órgão que averigúe as razões pelas quais se verificou tal ausência. 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pt-PT" b="1" dirty="0"/>
              <a:t>Acórdão do Supremo Tribunal de Justiça de 05 de Julho de 2012: </a:t>
            </a:r>
            <a:endParaRPr lang="pt-PT" b="1" dirty="0" smtClean="0"/>
          </a:p>
          <a:p>
            <a:pPr marL="0" indent="0">
              <a:buNone/>
            </a:pPr>
            <a:r>
              <a:rPr lang="pt-PT" dirty="0" smtClean="0"/>
              <a:t>Não </a:t>
            </a:r>
            <a:r>
              <a:rPr lang="pt-PT" dirty="0"/>
              <a:t>existe qualquer incompatibilidade na intervenção de </a:t>
            </a:r>
            <a:r>
              <a:rPr lang="pt-PT" dirty="0" err="1"/>
              <a:t>Inspetor</a:t>
            </a:r>
            <a:r>
              <a:rPr lang="pt-PT" dirty="0"/>
              <a:t> Judicial que realizou inquérito ao Tribunal …, no âmbito do qual elaborou relatório disciplinar, propondo a instauração de procedimento disciplinar contra a ora recorrente, proposta que veio a ser acolhida pelo Conselho Permanente do CSM, que o nomeou instrutor do processo disciplinar. Com efeito, a função de investigar não é incompatível com a de acusar, porque ambos se situam na área da promoção do procedimento, cabendo ao CSM, funcionando como Conselho Permanente ou em Plenário, a decisão final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Princípio da imparcialidade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919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12 de Outubro de 2006</a:t>
            </a:r>
            <a:r>
              <a:rPr lang="pt-PT" dirty="0"/>
              <a:t>: </a:t>
            </a:r>
          </a:p>
          <a:p>
            <a:pPr marL="0" indent="0" algn="just">
              <a:buNone/>
            </a:pPr>
            <a:r>
              <a:rPr lang="pt-PT" dirty="0"/>
              <a:t>A fase inicial do processo de averiguações é de natureza secreta, pelo que o recorrido não infringiu algum normativo ao não convocar o recorrente para assistir à produção dos meios de prova, designadamente por declarações. 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pt-PT" b="1" dirty="0" smtClean="0"/>
              <a:t>Acórdão </a:t>
            </a:r>
            <a:r>
              <a:rPr lang="pt-PT" b="1" dirty="0"/>
              <a:t>do Supremo Tribunal de Justiça de 28 de Fevereiro de </a:t>
            </a:r>
            <a:r>
              <a:rPr lang="pt-PT" b="1" dirty="0" smtClean="0"/>
              <a:t>2017:</a:t>
            </a:r>
            <a:endParaRPr lang="pt-PT" dirty="0"/>
          </a:p>
          <a:p>
            <a:pPr marL="0" indent="0" algn="just">
              <a:buNone/>
            </a:pPr>
            <a:r>
              <a:rPr lang="pt-PT" dirty="0" smtClean="0"/>
              <a:t>Contendo </a:t>
            </a:r>
            <a:r>
              <a:rPr lang="pt-PT" dirty="0"/>
              <a:t>o relatório final factos novos e considerações com os quais a recorrente não foi confrontada e tendo aí sido sustentado que a valoração da factualidade integrava o conceito a que a alude a al. c) do n.º 1 do </a:t>
            </a:r>
            <a:r>
              <a:rPr lang="pt-PT" dirty="0" err="1"/>
              <a:t>art</a:t>
            </a:r>
            <a:r>
              <a:rPr lang="pt-PT" dirty="0"/>
              <a:t>. 95.º do </a:t>
            </a:r>
            <a:r>
              <a:rPr lang="pt-PT" dirty="0" err="1"/>
              <a:t>EMJ</a:t>
            </a:r>
            <a:r>
              <a:rPr lang="pt-PT" dirty="0"/>
              <a:t> e não aquele a que se reporta a al. a) do mesmo preceito, é de concluir pela violação grave dos princípios da audiência e do contraditório, o que, nos termos do n.º 1 do </a:t>
            </a:r>
            <a:r>
              <a:rPr lang="pt-PT" dirty="0" err="1"/>
              <a:t>art</a:t>
            </a:r>
            <a:r>
              <a:rPr lang="pt-PT" dirty="0"/>
              <a:t>. 124.º do </a:t>
            </a:r>
            <a:r>
              <a:rPr lang="pt-PT" dirty="0" err="1"/>
              <a:t>EMJ</a:t>
            </a:r>
            <a:r>
              <a:rPr lang="pt-PT" dirty="0"/>
              <a:t>, acarreta a nulidade da deliberação impugnada. 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Princípio do contraditório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6600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e Conteúdo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t-PT" b="1" dirty="0"/>
              <a:t>Acórdão do Supremo Tribunal Administrativo de 20 de Janeiro de </a:t>
            </a:r>
            <a:r>
              <a:rPr lang="pt-PT" b="1" dirty="0" smtClean="0"/>
              <a:t>1999</a:t>
            </a:r>
            <a:endParaRPr lang="pt-PT" dirty="0"/>
          </a:p>
          <a:p>
            <a:pPr marL="0" indent="0">
              <a:buNone/>
            </a:pPr>
            <a:r>
              <a:rPr lang="pt-PT" dirty="0" smtClean="0"/>
              <a:t>Haverá </a:t>
            </a:r>
            <a:r>
              <a:rPr lang="pt-PT" dirty="0"/>
              <a:t>violação do direito de audiência e defesa em processo disciplinar sempre que o enquadramento jurídico-disciplinar acolhido na decisão punitiva, apesar de baseado na mesma materialidade factual, for diverso do constante da acusação e representar uma perspectiva nova contra a qual o arguido não teve oportunidade de se defender: sempre que surja uma situação de </a:t>
            </a:r>
            <a:r>
              <a:rPr lang="pt-PT" dirty="0" err="1"/>
              <a:t>indefensão</a:t>
            </a:r>
            <a:r>
              <a:rPr lang="pt-PT" dirty="0"/>
              <a:t>, haverá violação do direito de defesa.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Princípio do contraditório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9395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24 de Novembro de 2016:</a:t>
            </a:r>
            <a:r>
              <a:rPr lang="pt-PT" dirty="0"/>
              <a:t> </a:t>
            </a:r>
            <a:endParaRPr lang="pt-PT" dirty="0" smtClean="0"/>
          </a:p>
          <a:p>
            <a:pPr marL="0" indent="0" algn="just">
              <a:buNone/>
            </a:pPr>
            <a:r>
              <a:rPr lang="pt-PT" dirty="0" smtClean="0"/>
              <a:t>A </a:t>
            </a:r>
            <a:r>
              <a:rPr lang="pt-PT" dirty="0"/>
              <a:t>inobservância do princípio da vinculação temática da decisão punitiva aos factos vertidos na acusação (constante do n.º 5 do </a:t>
            </a:r>
            <a:r>
              <a:rPr lang="pt-PT" dirty="0" err="1"/>
              <a:t>art</a:t>
            </a:r>
            <a:r>
              <a:rPr lang="pt-PT" dirty="0"/>
              <a:t>. 55.º do </a:t>
            </a:r>
            <a:r>
              <a:rPr lang="pt-PT" dirty="0" err="1"/>
              <a:t>EDTFP</a:t>
            </a:r>
            <a:r>
              <a:rPr lang="pt-PT" dirty="0"/>
              <a:t> e do n.º 5 do </a:t>
            </a:r>
            <a:r>
              <a:rPr lang="pt-PT" dirty="0" err="1"/>
              <a:t>art</a:t>
            </a:r>
            <a:r>
              <a:rPr lang="pt-PT" dirty="0"/>
              <a:t>. 220.º da </a:t>
            </a:r>
            <a:r>
              <a:rPr lang="pt-PT" dirty="0" err="1"/>
              <a:t>LGTFP</a:t>
            </a:r>
            <a:r>
              <a:rPr lang="pt-PT" dirty="0"/>
              <a:t>) tem como consequência a nulidade insuprível do procedimento disciplinar, a qual, porém, apenas acarreta a anulabilidade do acto administrativo punitivo por incursão em vício de violação de lei.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Administrativo de 13 de Fevereiro de 2008:</a:t>
            </a:r>
            <a:r>
              <a:rPr lang="pt-PT" dirty="0"/>
              <a:t> </a:t>
            </a:r>
            <a:endParaRPr lang="pt-PT" dirty="0" smtClean="0"/>
          </a:p>
          <a:p>
            <a:pPr marL="0" indent="0" algn="just">
              <a:buNone/>
            </a:pPr>
            <a:r>
              <a:rPr lang="pt-PT" dirty="0" smtClean="0"/>
              <a:t>Independentemente </a:t>
            </a:r>
            <a:r>
              <a:rPr lang="pt-PT" dirty="0"/>
              <a:t>de alguma deficiência narrativa e/ou de particularização, desde que a acusação satisfaça o mínimo indispensável à vinculação temática da autoridade </a:t>
            </a:r>
            <a:r>
              <a:rPr lang="pt-PT" dirty="0" err="1"/>
              <a:t>decidente</a:t>
            </a:r>
            <a:r>
              <a:rPr lang="pt-PT" dirty="0"/>
              <a:t> e o arguido dê mostras de haver entendido o sentido e alcance da acusação, não há lugar a nulidade insuprível por falta de audiência do arguido (cf. artigo 42.º do ED).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Princípio da vinculação temática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1112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Administrativo de 11 de Fevereiro de 2004:</a:t>
            </a:r>
            <a:endParaRPr lang="pt-PT" dirty="0"/>
          </a:p>
          <a:p>
            <a:pPr marL="0" indent="0" algn="just">
              <a:buNone/>
            </a:pPr>
            <a:r>
              <a:rPr lang="pt-PT" dirty="0" smtClean="0"/>
              <a:t>O </a:t>
            </a:r>
            <a:r>
              <a:rPr lang="pt-PT" dirty="0"/>
              <a:t>processo disciplinar não está subordinado ao processo crime. Trata-se de processos distintos e autónomos, cuja independência assenta fundamentalmente na diversidade de pressupostos da responsabilidade criminal e disciplinar, bem como na diferente natureza e finalidade das penas nesses processos aplicáveis.</a:t>
            </a:r>
          </a:p>
          <a:p>
            <a:pPr marL="0" indent="0" algn="just">
              <a:buNone/>
            </a:pPr>
            <a:r>
              <a:rPr lang="pt-PT" dirty="0" smtClean="0"/>
              <a:t>Pelo </a:t>
            </a:r>
            <a:r>
              <a:rPr lang="pt-PT" dirty="0"/>
              <a:t>que e em princípio torna-se irrelevante em processo disciplinar a invocação do facto de o processo crime ter sido arquivado. O invocado arquivamento ou uma eventual absolvição em processo criminal, não é factor impeditivo de a mesma conduta vir posteriormente a ser dada como demonstrada em procedimento disciplinar e se apresente como violadora de determinados deveres gerais ou especiais decorrentes do exercício da actividade profissional exercida e por isso susceptível de integrar um comportamento disciplinarmente punível.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pt-PT" b="1" dirty="0"/>
              <a:t>Acórdão do Supremo Tribunal de Justiça de 13 de Novembro de 2003</a:t>
            </a:r>
            <a:r>
              <a:rPr lang="pt-PT" b="1" dirty="0" smtClean="0"/>
              <a:t>:</a:t>
            </a:r>
            <a:endParaRPr lang="pt-PT" dirty="0" smtClean="0"/>
          </a:p>
          <a:p>
            <a:pPr marL="0" indent="0" algn="just">
              <a:buNone/>
            </a:pPr>
            <a:r>
              <a:rPr lang="pt-PT" dirty="0" smtClean="0"/>
              <a:t>A </a:t>
            </a:r>
            <a:r>
              <a:rPr lang="pt-PT" dirty="0"/>
              <a:t>absolvição do arguido em processo crime não obsta, em principio, à sua punição em processo disciplinar instaurado com base nos mesmos factos.  </a:t>
            </a:r>
          </a:p>
          <a:p>
            <a:pPr marL="0" indent="0" algn="just">
              <a:buNone/>
            </a:pPr>
            <a:r>
              <a:rPr lang="pt-PT" dirty="0"/>
              <a:t>Face à autonomia do processo disciplinar relativamente ao processo crime, a absolvição neste processo, por falta de prova, não constitui caso julgado naquele, atenta a diferente natureza da qualificação jurídica e o maior rigor dos requisitos da prova no processo penal.  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Princípio da autonomia do procedimento disciplinar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8852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fluência">
  <a:themeElements>
    <a:clrScheme name="Confluê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fluê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fluê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2408</Words>
  <Application>Microsoft Office PowerPoint</Application>
  <PresentationFormat>Apresentação no Ecrã (4:3)</PresentationFormat>
  <Paragraphs>90</Paragraphs>
  <Slides>18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18</vt:i4>
      </vt:variant>
    </vt:vector>
  </HeadingPairs>
  <TitlesOfParts>
    <vt:vector size="23" baseType="lpstr">
      <vt:lpstr>Lucida Sans Unicode</vt:lpstr>
      <vt:lpstr>Verdana</vt:lpstr>
      <vt:lpstr>Wingdings 2</vt:lpstr>
      <vt:lpstr>Wingdings 3</vt:lpstr>
      <vt:lpstr>Confluência</vt:lpstr>
      <vt:lpstr>Princípios fundamentais do procedimento disciplinar na jurisprudência dos Supremos Tribunais</vt:lpstr>
      <vt:lpstr>Princípio da legalidade</vt:lpstr>
      <vt:lpstr>Princípio da proporcionalidade</vt:lpstr>
      <vt:lpstr>Princípio da proporcionalidade</vt:lpstr>
      <vt:lpstr>Princípio da imparcialidade</vt:lpstr>
      <vt:lpstr>Princípio do contraditório</vt:lpstr>
      <vt:lpstr>Princípio do contraditório</vt:lpstr>
      <vt:lpstr>Princípio da vinculação temática</vt:lpstr>
      <vt:lpstr>Princípio da autonomia do procedimento disciplinar</vt:lpstr>
      <vt:lpstr>Princípio da autonomia do procedimento disciplinar</vt:lpstr>
      <vt:lpstr>Princípio da oportunidade</vt:lpstr>
      <vt:lpstr>Princípio da decisão</vt:lpstr>
      <vt:lpstr>Princípio da decisão</vt:lpstr>
      <vt:lpstr>Princípio da decisão</vt:lpstr>
      <vt:lpstr>Princípio da presunção de inocência –in dubio pro reo</vt:lpstr>
      <vt:lpstr>Princípio da presunção de inocência</vt:lpstr>
      <vt:lpstr>Princípio non bis in idem</vt:lpstr>
      <vt:lpstr>Princípio da aplicação da lei mais favorável ao agente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Princípios fundamentais do procedimento disciplinar na jurisprudência dos Supremos Tribunais</dc:title>
  <dc:creator>.</dc:creator>
  <cp:lastModifiedBy>Amilcar Jorge Matos Loureiro Duarte</cp:lastModifiedBy>
  <cp:revision>22</cp:revision>
  <dcterms:created xsi:type="dcterms:W3CDTF">2019-06-15T16:21:57Z</dcterms:created>
  <dcterms:modified xsi:type="dcterms:W3CDTF">2019-09-19T14:17:05Z</dcterms:modified>
</cp:coreProperties>
</file>